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2" r:id="rId2"/>
  </p:sldMasterIdLst>
  <p:notesMasterIdLst>
    <p:notesMasterId r:id="rId23"/>
  </p:notesMasterIdLst>
  <p:sldIdLst>
    <p:sldId id="277" r:id="rId3"/>
    <p:sldId id="338" r:id="rId4"/>
    <p:sldId id="339" r:id="rId5"/>
    <p:sldId id="340" r:id="rId6"/>
    <p:sldId id="360" r:id="rId7"/>
    <p:sldId id="341" r:id="rId8"/>
    <p:sldId id="343" r:id="rId9"/>
    <p:sldId id="364" r:id="rId10"/>
    <p:sldId id="345" r:id="rId11"/>
    <p:sldId id="346" r:id="rId12"/>
    <p:sldId id="347" r:id="rId13"/>
    <p:sldId id="356" r:id="rId14"/>
    <p:sldId id="349" r:id="rId15"/>
    <p:sldId id="350" r:id="rId16"/>
    <p:sldId id="362" r:id="rId17"/>
    <p:sldId id="354" r:id="rId18"/>
    <p:sldId id="355" r:id="rId19"/>
    <p:sldId id="363" r:id="rId20"/>
    <p:sldId id="353" r:id="rId21"/>
    <p:sldId id="357" r:id="rId22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00"/>
    <a:srgbClr val="5A7012"/>
    <a:srgbClr val="FFCC99"/>
    <a:srgbClr val="82A21A"/>
    <a:srgbClr val="4A5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3" autoAdjust="0"/>
    <p:restoredTop sz="94660"/>
  </p:normalViewPr>
  <p:slideViewPr>
    <p:cSldViewPr>
      <p:cViewPr>
        <p:scale>
          <a:sx n="100" d="100"/>
          <a:sy n="100" d="100"/>
        </p:scale>
        <p:origin x="-336" y="-1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21213B3B-7A0F-46FE-8940-E972C517901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B06AF84B-E9E3-4CBD-99D2-025929795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8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AF84B-E9E3-4CBD-99D2-0259297954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0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AF84B-E9E3-4CBD-99D2-0259297954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0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 userDrawn="1"/>
        </p:nvSpPr>
        <p:spPr>
          <a:xfrm>
            <a:off x="247651" y="304800"/>
            <a:ext cx="94107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041" y="1600200"/>
            <a:ext cx="8543925" cy="2240280"/>
          </a:xfrm>
        </p:spPr>
        <p:txBody>
          <a:bodyPr/>
          <a:lstStyle>
            <a:lvl1pPr algn="ctr">
              <a:defRPr sz="391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041" y="3854659"/>
            <a:ext cx="8543925" cy="1143000"/>
          </a:xfrm>
        </p:spPr>
        <p:txBody>
          <a:bodyPr>
            <a:normAutofit/>
          </a:bodyPr>
          <a:lstStyle>
            <a:lvl1pPr marL="0" indent="0" algn="ctr">
              <a:buNone/>
              <a:defRPr sz="1778" cap="all" spc="44" baseline="0">
                <a:solidFill>
                  <a:schemeClr val="bg1"/>
                </a:solidFill>
              </a:defRPr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81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 userDrawn="1"/>
        </p:nvSpPr>
        <p:spPr>
          <a:xfrm>
            <a:off x="6623875" y="0"/>
            <a:ext cx="32821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2959" y="4591761"/>
            <a:ext cx="2539702" cy="1580440"/>
          </a:xfrm>
        </p:spPr>
        <p:txBody>
          <a:bodyPr/>
          <a:lstStyle>
            <a:lvl1pPr marL="0" indent="0">
              <a:spcBef>
                <a:spcPts val="711"/>
              </a:spcBef>
              <a:buNone/>
              <a:defRPr sz="1422">
                <a:solidFill>
                  <a:schemeClr val="bg1"/>
                </a:solidFill>
              </a:defRPr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2959" y="1714500"/>
            <a:ext cx="2539702" cy="2877260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1" y="4"/>
            <a:ext cx="6582537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253553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1D92279E-AFFA-48E4-A5B6-988ADA92CC0D}" type="datetimeFigureOut">
              <a:rPr lang="ru-RU" altLang="ru-RU" smtClean="0">
                <a:solidFill>
                  <a:prstClr val="white"/>
                </a:solidFill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EC2C0800-7DF0-4CDA-AD8D-DAE600FFF29E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272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2" y="457200"/>
            <a:ext cx="1578769" cy="5719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38251" y="457200"/>
            <a:ext cx="5726906" cy="5719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3C9B02D9-3572-4388-9317-69D4C96906C2}" type="datetimeFigureOut">
              <a:rPr lang="ru-RU" altLang="ru-RU" smtClean="0">
                <a:solidFill>
                  <a:prstClr val="white"/>
                </a:solidFill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CCBD76AB-AC88-485F-BC66-763692F9445D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88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9906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388" y="5115656"/>
            <a:ext cx="9039225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6043123"/>
            <a:ext cx="9039225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326898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3318510" y="1"/>
            <a:ext cx="326898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6637020" y="1"/>
            <a:ext cx="326898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4800600"/>
            <a:ext cx="9906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391" y="5115656"/>
            <a:ext cx="9039225" cy="914400"/>
          </a:xfrm>
        </p:spPr>
        <p:txBody>
          <a:bodyPr/>
          <a:lstStyle>
            <a:lvl1pPr algn="ctr">
              <a:defRPr sz="3911" spc="-44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91" y="6043123"/>
            <a:ext cx="9039225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778" cap="all" spc="44" baseline="0">
                <a:solidFill>
                  <a:schemeClr val="bg1"/>
                </a:solidFill>
              </a:defRPr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326898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3318510" y="1"/>
            <a:ext cx="326898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6637020" y="1"/>
            <a:ext cx="326898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35106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47651" y="304800"/>
            <a:ext cx="94107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2514600"/>
            <a:ext cx="8543925" cy="2743200"/>
          </a:xfrm>
        </p:spPr>
        <p:txBody>
          <a:bodyPr/>
          <a:lstStyle>
            <a:lvl1pPr algn="ctr">
              <a:defRPr sz="3911" spc="-44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5257800"/>
            <a:ext cx="8543925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778" cap="all" spc="44" baseline="0">
                <a:solidFill>
                  <a:schemeClr val="bg1"/>
                </a:solidFill>
              </a:defRPr>
            </a:lvl1pPr>
            <a:lvl2pPr marL="406405" indent="0">
              <a:buNone/>
              <a:defRPr sz="1778"/>
            </a:lvl2pPr>
            <a:lvl3pPr marL="812810" indent="0">
              <a:buNone/>
              <a:defRPr sz="1600"/>
            </a:lvl3pPr>
            <a:lvl4pPr marL="1219215" indent="0">
              <a:buNone/>
              <a:defRPr sz="1422"/>
            </a:lvl4pPr>
            <a:lvl5pPr marL="1625620" indent="0">
              <a:buNone/>
              <a:defRPr sz="1422"/>
            </a:lvl5pPr>
            <a:lvl6pPr marL="2032025" indent="0">
              <a:buNone/>
              <a:defRPr sz="1422"/>
            </a:lvl6pPr>
            <a:lvl7pPr marL="2438430" indent="0">
              <a:buNone/>
              <a:defRPr sz="1422"/>
            </a:lvl7pPr>
            <a:lvl8pPr marL="2844836" indent="0">
              <a:buNone/>
              <a:defRPr sz="1422"/>
            </a:lvl8pPr>
            <a:lvl9pPr marL="3251241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22935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3349" y="1714498"/>
            <a:ext cx="2849265" cy="2880360"/>
          </a:xfrm>
        </p:spPr>
        <p:txBody>
          <a:bodyPr/>
          <a:lstStyle>
            <a:lvl1pPr>
              <a:defRPr sz="2667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926" y="457200"/>
            <a:ext cx="5884215" cy="5715000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600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3349" y="4590288"/>
            <a:ext cx="2855583" cy="1581912"/>
          </a:xfrm>
        </p:spPr>
        <p:txBody>
          <a:bodyPr/>
          <a:lstStyle>
            <a:lvl1pPr marL="0" indent="0">
              <a:spcBef>
                <a:spcPts val="711"/>
              </a:spcBef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11399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EED22-1E18-487A-8524-1F6A9ACA041F}" type="datetimeFigureOut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11399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11399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A6836E-B0F7-4DB2-97A6-63AA13A2E0B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1645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623875" y="0"/>
            <a:ext cx="32821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2923" y="4591761"/>
            <a:ext cx="2539702" cy="1580440"/>
          </a:xfrm>
        </p:spPr>
        <p:txBody>
          <a:bodyPr/>
          <a:lstStyle>
            <a:lvl1pPr marL="0" indent="0">
              <a:spcBef>
                <a:spcPts val="711"/>
              </a:spcBef>
              <a:buNone/>
              <a:defRPr sz="1422">
                <a:solidFill>
                  <a:schemeClr val="bg1"/>
                </a:solidFill>
              </a:defRPr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2923" y="1714500"/>
            <a:ext cx="2539702" cy="2877260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1" y="4"/>
            <a:ext cx="6582537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160674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 userDrawn="1"/>
        </p:nvSpPr>
        <p:spPr>
          <a:xfrm>
            <a:off x="247651" y="304800"/>
            <a:ext cx="94107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041" y="1600200"/>
            <a:ext cx="8543925" cy="2240280"/>
          </a:xfrm>
        </p:spPr>
        <p:txBody>
          <a:bodyPr/>
          <a:lstStyle>
            <a:lvl1pPr algn="ctr">
              <a:defRPr sz="391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041" y="3854659"/>
            <a:ext cx="8543925" cy="1143000"/>
          </a:xfrm>
        </p:spPr>
        <p:txBody>
          <a:bodyPr>
            <a:normAutofit/>
          </a:bodyPr>
          <a:lstStyle>
            <a:lvl1pPr marL="0" indent="0" algn="ctr">
              <a:buNone/>
              <a:defRPr sz="1778" cap="all" spc="44" baseline="0">
                <a:solidFill>
                  <a:schemeClr val="bg1"/>
                </a:solidFill>
              </a:defRPr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1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/>
          </p:cNvPr>
          <p:cNvSpPr/>
          <p:nvPr userDrawn="1"/>
        </p:nvSpPr>
        <p:spPr>
          <a:xfrm>
            <a:off x="0" y="4800600"/>
            <a:ext cx="9906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391" y="5115656"/>
            <a:ext cx="9039225" cy="914400"/>
          </a:xfrm>
        </p:spPr>
        <p:txBody>
          <a:bodyPr/>
          <a:lstStyle>
            <a:lvl1pPr algn="ctr">
              <a:defRPr sz="3911" spc="-44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91" y="6043123"/>
            <a:ext cx="9039225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778" cap="all" spc="44" baseline="0">
                <a:solidFill>
                  <a:schemeClr val="bg1"/>
                </a:solidFill>
              </a:defRPr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326898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3318510" y="1"/>
            <a:ext cx="326898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6637020" y="1"/>
            <a:ext cx="326898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36639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/>
          </p:cNvPr>
          <p:cNvSpPr/>
          <p:nvPr userDrawn="1"/>
        </p:nvSpPr>
        <p:spPr>
          <a:xfrm>
            <a:off x="0" y="4800600"/>
            <a:ext cx="9906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391" y="5115656"/>
            <a:ext cx="9039225" cy="914400"/>
          </a:xfrm>
        </p:spPr>
        <p:txBody>
          <a:bodyPr/>
          <a:lstStyle>
            <a:lvl1pPr algn="ctr">
              <a:defRPr sz="3911" spc="-44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91" y="6043123"/>
            <a:ext cx="9039225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778" cap="all" spc="44" baseline="0">
                <a:solidFill>
                  <a:schemeClr val="bg1"/>
                </a:solidFill>
              </a:defRPr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326898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3318510" y="1"/>
            <a:ext cx="326898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6637020" y="1"/>
            <a:ext cx="326898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5465371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2F4AC359-B70C-45A2-BD5B-5FF6FDA92B04}" type="datetimeFigureOut">
              <a:rPr lang="ru-RU" altLang="ru-RU" smtClean="0"/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64F6818E-FFCD-4F7A-AE12-1BDFD0B029FE}" type="slidenum">
              <a:rPr lang="ru-RU" altLang="ru-RU" smtClean="0"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29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 userDrawn="1"/>
        </p:nvSpPr>
        <p:spPr>
          <a:xfrm>
            <a:off x="247651" y="304800"/>
            <a:ext cx="94107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2514600"/>
            <a:ext cx="8543925" cy="2743200"/>
          </a:xfrm>
        </p:spPr>
        <p:txBody>
          <a:bodyPr/>
          <a:lstStyle>
            <a:lvl1pPr algn="ctr">
              <a:defRPr sz="3911" spc="-44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5257800"/>
            <a:ext cx="8543925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778" cap="all" spc="44" baseline="0">
                <a:solidFill>
                  <a:schemeClr val="bg1"/>
                </a:solidFill>
              </a:defRPr>
            </a:lvl1pPr>
            <a:lvl2pPr marL="406405" indent="0">
              <a:buNone/>
              <a:defRPr sz="1778"/>
            </a:lvl2pPr>
            <a:lvl3pPr marL="812810" indent="0">
              <a:buNone/>
              <a:defRPr sz="1600"/>
            </a:lvl3pPr>
            <a:lvl4pPr marL="1219215" indent="0">
              <a:buNone/>
              <a:defRPr sz="1422"/>
            </a:lvl4pPr>
            <a:lvl5pPr marL="1625620" indent="0">
              <a:buNone/>
              <a:defRPr sz="1422"/>
            </a:lvl5pPr>
            <a:lvl6pPr marL="2032025" indent="0">
              <a:buNone/>
              <a:defRPr sz="1422"/>
            </a:lvl6pPr>
            <a:lvl7pPr marL="2438430" indent="0">
              <a:buNone/>
              <a:defRPr sz="1422"/>
            </a:lvl7pPr>
            <a:lvl8pPr marL="2844836" indent="0">
              <a:buNone/>
              <a:defRPr sz="1422"/>
            </a:lvl8pPr>
            <a:lvl9pPr marL="3251241" indent="0">
              <a:buNone/>
              <a:defRPr sz="142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1010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8250" y="1714500"/>
            <a:ext cx="3652838" cy="4462272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600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5" y="1714500"/>
            <a:ext cx="3652838" cy="4462272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600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5D47B363-DA8B-4308-BC8D-69F529B87A39}" type="datetimeFigureOut">
              <a:rPr lang="ru-RU" altLang="ru-RU" smtClean="0"/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390ED1AC-5C96-4592-A098-ADB1F804E99E}" type="slidenum">
              <a:rPr lang="ru-RU" altLang="ru-RU" smtClean="0"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5682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0729" y="1733162"/>
            <a:ext cx="3655314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00" b="1" cap="all" baseline="0">
                <a:latin typeface="+mj-lt"/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40729" y="2482017"/>
            <a:ext cx="3655314" cy="3690257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600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5" y="1733162"/>
            <a:ext cx="3655314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00" b="1" cap="all" baseline="0">
                <a:latin typeface="+mj-lt"/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5" y="2482017"/>
            <a:ext cx="3655314" cy="3690257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600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E69F7EAF-D59D-4842-985F-6C7F0B7E1EB6}" type="datetimeFigureOut">
              <a:rPr lang="ru-RU" altLang="ru-RU" smtClean="0"/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09ACF53D-9E7A-443E-A9BF-FB916D70393D}" type="slidenum">
              <a:rPr lang="ru-RU" altLang="ru-RU" smtClean="0"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7401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EE0B7877-E3CA-46F9-8B5D-0DCAA11BBE9D}" type="datetimeFigureOut">
              <a:rPr lang="ru-RU" altLang="ru-RU" smtClean="0"/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472841E5-FCE3-4D1F-9039-D0C287572085}" type="slidenum">
              <a:rPr lang="ru-RU" altLang="ru-RU" smtClean="0"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5107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43646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3349" y="1714498"/>
            <a:ext cx="2849265" cy="2880360"/>
          </a:xfrm>
        </p:spPr>
        <p:txBody>
          <a:bodyPr/>
          <a:lstStyle>
            <a:lvl1pPr>
              <a:defRPr sz="2667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946" y="457200"/>
            <a:ext cx="5884215" cy="5715000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600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3349" y="4590288"/>
            <a:ext cx="2855583" cy="1581912"/>
          </a:xfrm>
        </p:spPr>
        <p:txBody>
          <a:bodyPr/>
          <a:lstStyle>
            <a:lvl1pPr marL="0" indent="0">
              <a:spcBef>
                <a:spcPts val="711"/>
              </a:spcBef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15EE579D-604B-4364-9122-C008937DAB15}" type="datetimeFigureOut">
              <a:rPr lang="ru-RU" altLang="ru-RU" smtClean="0"/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EACF47B9-E5C1-4DCA-9160-C47689987C1C}" type="slidenum">
              <a:rPr lang="ru-RU" altLang="ru-RU" smtClean="0"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1556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 userDrawn="1"/>
        </p:nvSpPr>
        <p:spPr>
          <a:xfrm>
            <a:off x="6623875" y="0"/>
            <a:ext cx="32821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2945" y="4591761"/>
            <a:ext cx="2539702" cy="1580440"/>
          </a:xfrm>
        </p:spPr>
        <p:txBody>
          <a:bodyPr/>
          <a:lstStyle>
            <a:lvl1pPr marL="0" indent="0">
              <a:spcBef>
                <a:spcPts val="711"/>
              </a:spcBef>
              <a:buNone/>
              <a:defRPr sz="1422">
                <a:solidFill>
                  <a:schemeClr val="bg1"/>
                </a:solidFill>
              </a:defRPr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2945" y="1714500"/>
            <a:ext cx="2539702" cy="2877260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1" y="4"/>
            <a:ext cx="6582537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778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6974882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7A2CFC6F-2146-4674-A7A4-78AEEF9CFE3D}" type="datetimeFigureOut">
              <a:rPr lang="ru-RU" altLang="ru-RU" smtClean="0"/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64A3FC2F-86C0-4B38-9844-FCB2A2E27BA5}" type="slidenum">
              <a:rPr lang="ru-RU" altLang="ru-RU" smtClean="0"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5945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2" y="457200"/>
            <a:ext cx="1578769" cy="5719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38251" y="457200"/>
            <a:ext cx="5726906" cy="5719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51F8F7F0-8CE6-4479-AE80-020D4CAC5233}" type="datetimeFigureOut">
              <a:rPr lang="ru-RU" altLang="ru-RU" smtClean="0"/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40210CF0-2243-469E-AADC-B4886B23F8F6}" type="slidenum">
              <a:rPr lang="ru-RU" altLang="ru-RU" smtClean="0"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9899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9F513739-24C9-4819-B0EF-5456C0F538ED}" type="datetimeFigureOut">
              <a:rPr lang="ru-RU" altLang="ru-RU" smtClean="0">
                <a:solidFill>
                  <a:prstClr val="white"/>
                </a:solidFill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F120ACDB-2090-49D4-B7F9-04B727DDFFEF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605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 userDrawn="1"/>
        </p:nvSpPr>
        <p:spPr>
          <a:xfrm>
            <a:off x="247651" y="304800"/>
            <a:ext cx="94107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2514600"/>
            <a:ext cx="8543925" cy="2743200"/>
          </a:xfrm>
        </p:spPr>
        <p:txBody>
          <a:bodyPr/>
          <a:lstStyle>
            <a:lvl1pPr algn="ctr">
              <a:defRPr sz="3911" spc="-44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5257800"/>
            <a:ext cx="8543925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778" cap="all" spc="44" baseline="0">
                <a:solidFill>
                  <a:schemeClr val="bg1"/>
                </a:solidFill>
              </a:defRPr>
            </a:lvl1pPr>
            <a:lvl2pPr marL="406405" indent="0">
              <a:buNone/>
              <a:defRPr sz="1778"/>
            </a:lvl2pPr>
            <a:lvl3pPr marL="812810" indent="0">
              <a:buNone/>
              <a:defRPr sz="1600"/>
            </a:lvl3pPr>
            <a:lvl4pPr marL="1219215" indent="0">
              <a:buNone/>
              <a:defRPr sz="1422"/>
            </a:lvl4pPr>
            <a:lvl5pPr marL="1625620" indent="0">
              <a:buNone/>
              <a:defRPr sz="1422"/>
            </a:lvl5pPr>
            <a:lvl6pPr marL="2032025" indent="0">
              <a:buNone/>
              <a:defRPr sz="1422"/>
            </a:lvl6pPr>
            <a:lvl7pPr marL="2438430" indent="0">
              <a:buNone/>
              <a:defRPr sz="1422"/>
            </a:lvl7pPr>
            <a:lvl8pPr marL="2844836" indent="0">
              <a:buNone/>
              <a:defRPr sz="1422"/>
            </a:lvl8pPr>
            <a:lvl9pPr marL="3251241" indent="0">
              <a:buNone/>
              <a:defRPr sz="142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39521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8250" y="1714500"/>
            <a:ext cx="3652838" cy="4462272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600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5" y="1714500"/>
            <a:ext cx="3652838" cy="4462272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600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17A5CC30-F5BD-46E2-9362-59BDEA21FB43}" type="datetimeFigureOut">
              <a:rPr lang="ru-RU" altLang="ru-RU" smtClean="0">
                <a:solidFill>
                  <a:prstClr val="white"/>
                </a:solidFill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240D255C-78F1-4135-972B-042342E41242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4858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0729" y="1733162"/>
            <a:ext cx="3655314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00" b="1" cap="all" baseline="0">
                <a:latin typeface="+mj-lt"/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40729" y="2482029"/>
            <a:ext cx="3655314" cy="3690257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600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5" y="1733162"/>
            <a:ext cx="3655314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00" b="1" cap="all" baseline="0">
                <a:latin typeface="+mj-lt"/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5" y="2482029"/>
            <a:ext cx="3655314" cy="3690257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600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E9833F9D-A078-4519-B451-73C0DB07A49F}" type="datetimeFigureOut">
              <a:rPr lang="ru-RU" altLang="ru-RU" smtClean="0">
                <a:solidFill>
                  <a:prstClr val="white"/>
                </a:solidFill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BD932F22-6363-49FF-AA7C-1F051F5F5FD3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513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DB5E9D67-8988-4458-BDEA-EEF5E57BA50D}" type="datetimeFigureOut">
              <a:rPr lang="ru-RU" altLang="ru-RU" smtClean="0">
                <a:solidFill>
                  <a:prstClr val="white"/>
                </a:solidFill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919550CF-A92D-4F77-AEFB-F07B8E65E2B8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5638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49114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3349" y="1714498"/>
            <a:ext cx="2849265" cy="2880360"/>
          </a:xfrm>
        </p:spPr>
        <p:txBody>
          <a:bodyPr/>
          <a:lstStyle>
            <a:lvl1pPr>
              <a:defRPr sz="2667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961" y="457200"/>
            <a:ext cx="5884215" cy="5715000"/>
          </a:xfrm>
        </p:spPr>
        <p:txBody>
          <a:bodyPr>
            <a:normAutofit/>
          </a:bodyPr>
          <a:lstStyle>
            <a:lvl1pPr>
              <a:defRPr sz="1778"/>
            </a:lvl1pPr>
            <a:lvl2pPr>
              <a:defRPr sz="1600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3349" y="4590288"/>
            <a:ext cx="2855583" cy="1581912"/>
          </a:xfrm>
        </p:spPr>
        <p:txBody>
          <a:bodyPr/>
          <a:lstStyle>
            <a:lvl1pPr marL="0" indent="0">
              <a:spcBef>
                <a:spcPts val="711"/>
              </a:spcBef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AB06C598-0C22-4671-A106-D3CD40C514BE}" type="datetimeFigureOut">
              <a:rPr lang="ru-RU" altLang="ru-RU" smtClean="0">
                <a:solidFill>
                  <a:prstClr val="white"/>
                </a:solidFill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734260B7-99C7-4AAA-817A-2F42A1BC5142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0196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/>
          </p:cNvPr>
          <p:cNvSpPr/>
          <p:nvPr/>
        </p:nvSpPr>
        <p:spPr>
          <a:xfrm>
            <a:off x="0" y="6583366"/>
            <a:ext cx="9906000" cy="274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238251" y="457200"/>
            <a:ext cx="74295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38251" y="1714500"/>
            <a:ext cx="74295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652919" y="6600825"/>
            <a:ext cx="1245894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1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F87042DF-E79B-49ED-BBA8-C28441A253E3}" type="datetimeFigureOut">
              <a:rPr lang="ru-RU" altLang="ru-RU" smtClean="0">
                <a:solidFill>
                  <a:prstClr val="white"/>
                </a:solidFill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1238252" y="6600825"/>
            <a:ext cx="5274027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71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039453" y="6600825"/>
            <a:ext cx="628297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1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854664C8-B182-4BC4-882C-B636850CCC97}" type="slidenum">
              <a:rPr lang="ru-RU" alt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5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77" r:id="rId13"/>
    <p:sldLayoutId id="2147483693" r:id="rId14"/>
    <p:sldLayoutId id="2147483695" r:id="rId15"/>
    <p:sldLayoutId id="2147483700" r:id="rId16"/>
    <p:sldLayoutId id="2147483701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8113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2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8113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2pPr>
      <a:lvl3pPr algn="l" defTabSz="8113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3pPr>
      <a:lvl4pPr algn="l" defTabSz="8113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4pPr>
      <a:lvl5pPr algn="l" defTabSz="8113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5pPr>
      <a:lvl6pPr marL="406405" algn="l" defTabSz="811399" rtl="0" fontAlgn="base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6pPr>
      <a:lvl7pPr marL="812810" algn="l" defTabSz="811399" rtl="0" fontAlgn="base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7pPr>
      <a:lvl8pPr marL="1219215" algn="l" defTabSz="811399" rtl="0" fontAlgn="base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8pPr>
      <a:lvl9pPr marL="1625620" algn="l" defTabSz="811399" rtl="0" fontAlgn="base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9pPr>
    </p:titleStyle>
    <p:bodyStyle>
      <a:lvl1pPr marL="241303" indent="-203203" algn="l" defTabSz="811399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526351" indent="-203203" algn="l" defTabSz="81139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11399" indent="-203203" algn="l" defTabSz="81139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054114" indent="-162280" algn="l" defTabSz="81139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4pPr>
      <a:lvl5pPr marL="1299650" indent="-162280" algn="l" defTabSz="81139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5pPr>
      <a:lvl6pPr marL="1503699" indent="-162562" algn="l" defTabSz="81281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SzPct val="100000"/>
        <a:buFont typeface="Arial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6pPr>
      <a:lvl7pPr marL="1706901" indent="-162562" algn="l" defTabSz="81281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SzPct val="100000"/>
        <a:buFont typeface="Arial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7pPr>
      <a:lvl8pPr marL="1910104" indent="-162562" algn="l" defTabSz="81281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SzPct val="100000"/>
        <a:buFont typeface="Arial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8pPr>
      <a:lvl9pPr marL="2113306" indent="-162562" algn="l" defTabSz="81281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SzPct val="100000"/>
        <a:buFont typeface="Arial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/>
          </p:cNvPr>
          <p:cNvSpPr/>
          <p:nvPr/>
        </p:nvSpPr>
        <p:spPr>
          <a:xfrm>
            <a:off x="0" y="6583366"/>
            <a:ext cx="9906000" cy="274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238251" y="457200"/>
            <a:ext cx="74295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1238251" y="1714500"/>
            <a:ext cx="74295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652919" y="6600825"/>
            <a:ext cx="1245894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11">
                <a:solidFill>
                  <a:prstClr val="white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fld id="{548355F9-3470-4031-A533-07C1C4C5ED6D}" type="datetimeFigureOut">
              <a:rPr lang="ru-RU" altLang="ru-RU" smtClean="0"/>
              <a:pPr defTabSz="811399"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25.02.2021</a:t>
            </a:fld>
            <a:endParaRPr lang="ru-RU" alt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1238252" y="6600825"/>
            <a:ext cx="5274027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711">
                <a:solidFill>
                  <a:prstClr val="white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039453" y="6600825"/>
            <a:ext cx="628297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1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defTabSz="811399" fontAlgn="base">
              <a:spcBef>
                <a:spcPct val="0"/>
              </a:spcBef>
              <a:spcAft>
                <a:spcPct val="0"/>
              </a:spcAft>
            </a:pPr>
            <a:fld id="{3D911E64-D11D-4616-89B8-7F28403346E1}" type="slidenum">
              <a:rPr lang="ru-RU" altLang="ru-RU" smtClean="0">
                <a:cs typeface="Arial" panose="020B0604020202020204" pitchFamily="34" charset="0"/>
              </a:rPr>
              <a:pPr defTabSz="8113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4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8113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2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8113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2pPr>
      <a:lvl3pPr algn="l" defTabSz="8113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3pPr>
      <a:lvl4pPr algn="l" defTabSz="8113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4pPr>
      <a:lvl5pPr algn="l" defTabSz="8113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5pPr>
      <a:lvl6pPr marL="406405" algn="l" defTabSz="811399" rtl="0" fontAlgn="base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6pPr>
      <a:lvl7pPr marL="812810" algn="l" defTabSz="811399" rtl="0" fontAlgn="base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7pPr>
      <a:lvl8pPr marL="1219215" algn="l" defTabSz="811399" rtl="0" fontAlgn="base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8pPr>
      <a:lvl9pPr marL="1625620" algn="l" defTabSz="811399" rtl="0" fontAlgn="base">
        <a:lnSpc>
          <a:spcPct val="90000"/>
        </a:lnSpc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alibri Light" pitchFamily="34" charset="0"/>
        </a:defRPr>
      </a:lvl9pPr>
    </p:titleStyle>
    <p:bodyStyle>
      <a:lvl1pPr marL="241303" indent="-203203" algn="l" defTabSz="811399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526351" indent="-203203" algn="l" defTabSz="81139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11399" indent="-203203" algn="l" defTabSz="81139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054114" indent="-162280" algn="l" defTabSz="81139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4pPr>
      <a:lvl5pPr marL="1299650" indent="-162280" algn="l" defTabSz="811399" rtl="0" eaLnBrk="0" fontAlgn="base" hangingPunct="0">
        <a:lnSpc>
          <a:spcPct val="90000"/>
        </a:lnSpc>
        <a:spcBef>
          <a:spcPts val="711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5pPr>
      <a:lvl6pPr marL="1503699" indent="-162562" algn="l" defTabSz="81281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SzPct val="100000"/>
        <a:buFont typeface="Arial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6pPr>
      <a:lvl7pPr marL="1706901" indent="-162562" algn="l" defTabSz="81281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SzPct val="100000"/>
        <a:buFont typeface="Arial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7pPr>
      <a:lvl8pPr marL="1910104" indent="-162562" algn="l" defTabSz="81281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SzPct val="100000"/>
        <a:buFont typeface="Arial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8pPr>
      <a:lvl9pPr marL="2113306" indent="-162562" algn="l" defTabSz="812810" rtl="0" eaLnBrk="1" latinLnBrk="0" hangingPunct="1">
        <a:lnSpc>
          <a:spcPct val="90000"/>
        </a:lnSpc>
        <a:spcBef>
          <a:spcPts val="711"/>
        </a:spcBef>
        <a:buClr>
          <a:schemeClr val="accent1"/>
        </a:buClr>
        <a:buSzPct val="100000"/>
        <a:buFont typeface="Arial" pitchFamily="34" charset="0"/>
        <a:buChar char="▪"/>
        <a:defRPr sz="12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37779" y="548680"/>
            <a:ext cx="4606514" cy="562447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2020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ООО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«СИББИОФАРМ»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полевые Испытания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Биоверт®БВ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бактофит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®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азофит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®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гибберсиб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®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лепидоцид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®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" y="548680"/>
            <a:ext cx="2687858" cy="1965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" y="2514510"/>
            <a:ext cx="2707602" cy="37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37" y="437215"/>
            <a:ext cx="2509485" cy="248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78" y="2946059"/>
            <a:ext cx="2382025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871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15558"/>
              </p:ext>
            </p:extLst>
          </p:nvPr>
        </p:nvGraphicFramePr>
        <p:xfrm>
          <a:off x="2792760" y="1637832"/>
          <a:ext cx="6768752" cy="50342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8232"/>
                <a:gridCol w="1296144"/>
                <a:gridCol w="144016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ОПХ «Дары </a:t>
                      </a:r>
                      <a:r>
                        <a:rPr lang="ru-RU" sz="1400" b="1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Ордынска</a:t>
                      </a:r>
                      <a:r>
                        <a:rPr lang="ru-RU" sz="1400" b="1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Ордынский район, Новосибирская область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3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 к системе: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протравливание клубней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Бактофит, СК 2 л/т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+Азофит 2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л/</a:t>
                      </a:r>
                      <a:r>
                        <a:rPr lang="ru-RU" sz="1400" kern="1200" baseline="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т+</a:t>
                      </a:r>
                      <a:r>
                        <a:rPr lang="ru-RU" sz="140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Гибберсиб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33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г/т</a:t>
                      </a:r>
                      <a:endParaRPr lang="ru-RU" sz="140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40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15-25 см: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Азофит - 2 л/га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Гибберсиб 20 г/га</a:t>
                      </a:r>
                      <a:endParaRPr lang="ru-RU" sz="1400" b="0" i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b="0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т/га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(+42%)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7920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Высота растений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684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клубней на куст, </a:t>
                      </a:r>
                      <a:r>
                        <a:rPr lang="ru-RU" sz="140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Прибавка урожая, т/га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т на сумму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56 000 руб.</a:t>
                      </a:r>
                      <a:endParaRPr lang="ru-RU" sz="1400" b="1" i="0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 затраты на биопрепараты на 1 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+ 2000 руб.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2204478" cy="2207366"/>
            <a:chOff x="1119258" y="2257147"/>
            <a:chExt cx="1868076" cy="1868076"/>
          </a:xfrm>
          <a:solidFill>
            <a:schemeClr val="accent2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ООО ОПХ «Дары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Ордынска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картофеле с </a:t>
            </a:r>
            <a:r>
              <a:rPr lang="ru-RU" b="1" dirty="0" smtClean="0">
                <a:solidFill>
                  <a:schemeClr val="tx2"/>
                </a:solidFill>
              </a:rPr>
              <a:t>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" y="530415"/>
            <a:ext cx="1925972" cy="1925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960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2682"/>
              </p:ext>
            </p:extLst>
          </p:nvPr>
        </p:nvGraphicFramePr>
        <p:xfrm>
          <a:off x="2781290" y="1522345"/>
          <a:ext cx="6624736" cy="50761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216"/>
                <a:gridCol w="1152128"/>
                <a:gridCol w="144016"/>
                <a:gridCol w="3384376"/>
              </a:tblGrid>
              <a:tr h="3275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85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ОПХ «Дары </a:t>
                      </a:r>
                      <a:r>
                        <a:rPr lang="ru-RU" sz="140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Ордынска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Ордынский район, Новосибирская область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4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КАПУСТА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02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 к системе: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Фаза  3-5 настоящих листьев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Бактофит, СК 2 л/га + Азофит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л/га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40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Фаза 6-8 настоящих листьев: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Азофит - 2 л/га, Бактофит - 2л/га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40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кочана: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Бактофит СК-2л/га,</a:t>
                      </a:r>
                      <a:r>
                        <a:rPr lang="ru-RU" sz="140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Лепидоцид СК -2л/га</a:t>
                      </a:r>
                      <a:endParaRPr lang="ru-RU" sz="1400" b="0" i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b="0" i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5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т/га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 (+17%)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5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масса кочана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226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Прибавка урожая, т/га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  т на сумму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30 100 руб.</a:t>
                      </a:r>
                      <a:endParaRPr lang="ru-RU" sz="1400" b="1" i="0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48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 затраты на биопрепараты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+ 2294 руб.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2455840" cy="2455840"/>
            <a:chOff x="1119258" y="2257147"/>
            <a:chExt cx="1868076" cy="1868076"/>
          </a:xfrm>
          <a:solidFill>
            <a:schemeClr val="accent1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</a:rPr>
              <a:t>ООО ОПХ «Дары </a:t>
            </a:r>
            <a:r>
              <a:rPr lang="ru-RU" sz="2400" b="1" dirty="0" err="1">
                <a:solidFill>
                  <a:srgbClr val="009900"/>
                </a:solidFill>
              </a:rPr>
              <a:t>Ордынска</a:t>
            </a:r>
            <a:r>
              <a:rPr lang="ru-RU" sz="2400" b="1" dirty="0" smtClean="0">
                <a:solidFill>
                  <a:srgbClr val="009900"/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</a:t>
            </a:r>
            <a:r>
              <a:rPr lang="ru-RU" b="1" dirty="0" smtClean="0">
                <a:solidFill>
                  <a:schemeClr val="tx2"/>
                </a:solidFill>
              </a:rPr>
              <a:t>капусте </a:t>
            </a:r>
            <a:r>
              <a:rPr lang="ru-RU" b="1" dirty="0">
                <a:solidFill>
                  <a:schemeClr val="tx2"/>
                </a:solidFill>
              </a:rPr>
              <a:t>с </a:t>
            </a:r>
            <a:r>
              <a:rPr lang="ru-RU" b="1" dirty="0" smtClean="0">
                <a:solidFill>
                  <a:schemeClr val="tx2"/>
                </a:solidFill>
              </a:rPr>
              <a:t>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4" y="520374"/>
            <a:ext cx="2195466" cy="2163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851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79608"/>
              </p:ext>
            </p:extLst>
          </p:nvPr>
        </p:nvGraphicFramePr>
        <p:xfrm>
          <a:off x="2216696" y="1830291"/>
          <a:ext cx="7344816" cy="43035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/>
                <a:gridCol w="1080120"/>
                <a:gridCol w="594371"/>
                <a:gridCol w="3366069"/>
              </a:tblGrid>
              <a:tr h="2769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«Фирма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Красноярсксельхозхимснаб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Красноярский край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КАПУСТА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8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Рассада: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Бактофит, СК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 л/га, Азофит – 2 л/га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1-я обработка: 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Бактофит, СК – 3 л/га, Азофит – 2 л/га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2,3-я обработки: 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Бактофит, СК – 3 л/га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Опрыскивания Гибберсиб – 30 г/га 1-е в фазе 6-8 листьев, 2-е в фазе начала завязывания кочана, 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3-е через 10 дней после 2-го опрыскивания</a:t>
                      </a:r>
                      <a:endParaRPr lang="ru-RU" sz="140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100" b="0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38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 (+15%)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09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Прибавка урожая, ц/га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ц на сумму 24 000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459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 затраты на 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биопрепараты на 1 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+2813</a:t>
                      </a:r>
                      <a:r>
                        <a:rPr lang="ru-RU" sz="140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рублей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1968790" cy="1967860"/>
            <a:chOff x="1119258" y="2257147"/>
            <a:chExt cx="1868076" cy="1868076"/>
          </a:xfrm>
          <a:solidFill>
            <a:schemeClr val="accent1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ООО «Фирма </a:t>
            </a:r>
            <a:r>
              <a:rPr lang="ru-RU" sz="2400" b="1" dirty="0" err="1">
                <a:solidFill>
                  <a:srgbClr val="009900"/>
                </a:solidFill>
              </a:rPr>
              <a:t>Красноярсксельхозхимснаб</a:t>
            </a:r>
            <a:r>
              <a:rPr lang="ru-RU" sz="2400" b="1" dirty="0" smtClean="0">
                <a:solidFill>
                  <a:srgbClr val="009900"/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</a:t>
            </a:r>
            <a:r>
              <a:rPr lang="ru-RU" b="1" dirty="0" smtClean="0">
                <a:solidFill>
                  <a:schemeClr val="tx2"/>
                </a:solidFill>
              </a:rPr>
              <a:t>капусте с 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4" y="558129"/>
            <a:ext cx="1643488" cy="1567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7799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78150"/>
              </p:ext>
            </p:extLst>
          </p:nvPr>
        </p:nvGraphicFramePr>
        <p:xfrm>
          <a:off x="2792760" y="1637832"/>
          <a:ext cx="6480720" cy="4516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13513"/>
                <a:gridCol w="1595526"/>
                <a:gridCol w="25716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«Весна»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Кемеровская область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 га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 га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43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ЯРОВАЯ ПШЕНИЦА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 к системе: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протравливание семян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Бактофит, СП -100 г/т,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Азофит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л/т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40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в трубку: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Бактофит-2л/га</a:t>
                      </a:r>
                    </a:p>
                  </a:txBody>
                  <a:tcPr anchor="ctr"/>
                </a:tc>
              </a:tr>
              <a:tr h="279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</a:t>
                      </a:r>
                      <a:r>
                        <a:rPr lang="ru-RU" sz="140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(+7%)</a:t>
                      </a:r>
                      <a:endParaRPr lang="ru-RU" sz="1400" b="1" i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759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Прибавка урожая, ц/га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 ц на сумму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 руб.</a:t>
                      </a:r>
                      <a:endParaRPr lang="ru-RU" sz="1400" b="1" i="0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 затраты на биопрепараты на 1 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+ 407 руб.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2455840" cy="2455840"/>
            <a:chOff x="1119258" y="2257147"/>
            <a:chExt cx="1868076" cy="1868076"/>
          </a:xfrm>
          <a:solidFill>
            <a:schemeClr val="accent1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</a:rPr>
              <a:t>ООО </a:t>
            </a:r>
            <a:r>
              <a:rPr lang="ru-RU" sz="2400" b="1" dirty="0" smtClean="0">
                <a:solidFill>
                  <a:srgbClr val="009900"/>
                </a:solidFill>
              </a:rPr>
              <a:t>«Весна»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</a:t>
            </a:r>
            <a:r>
              <a:rPr lang="ru-RU" b="1" dirty="0" smtClean="0">
                <a:solidFill>
                  <a:schemeClr val="tx2"/>
                </a:solidFill>
              </a:rPr>
              <a:t>яровой пшенице </a:t>
            </a:r>
            <a:r>
              <a:rPr lang="ru-RU" b="1" dirty="0">
                <a:solidFill>
                  <a:schemeClr val="tx2"/>
                </a:solidFill>
              </a:rPr>
              <a:t>с </a:t>
            </a:r>
            <a:r>
              <a:rPr lang="ru-RU" b="1" dirty="0" smtClean="0">
                <a:solidFill>
                  <a:schemeClr val="tx2"/>
                </a:solidFill>
              </a:rPr>
              <a:t>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" y="497729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9123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99498"/>
              </p:ext>
            </p:extLst>
          </p:nvPr>
        </p:nvGraphicFramePr>
        <p:xfrm>
          <a:off x="2188978" y="1500988"/>
          <a:ext cx="7372534" cy="48134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71934"/>
                <a:gridCol w="1340434"/>
                <a:gridCol w="4060166"/>
              </a:tblGrid>
              <a:tr h="3081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1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АПО «МАКФА»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Курганская область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ЯРОВАЯ ПШЕНИЦА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2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Биологизированная система: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Протравливание семян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Бактофит СК – 2  л\т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Азофит N – 1 л\т, Азофит Р – 1л\т, Гибберсиб – 10 г/га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Всходы – кущение: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Азофит N, – 1,0  л\га,  Азофит Р, – 1,0 л\га, Бактофит СК, - 1,0  л\га</a:t>
                      </a:r>
                      <a:endParaRPr lang="ru-RU" sz="1400" b="0" i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0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 </a:t>
                      </a:r>
                      <a:r>
                        <a:rPr lang="ru-RU" sz="14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(+42%)</a:t>
                      </a:r>
                      <a:endParaRPr lang="ru-RU" sz="1400" b="0" i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5614">
                <a:tc>
                  <a:txBody>
                    <a:bodyPr/>
                    <a:lstStyle/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продукции с 1 га, руб.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26 250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37 200</a:t>
                      </a:r>
                    </a:p>
                  </a:txBody>
                  <a:tcPr anchor="ctr"/>
                </a:tc>
              </a:tr>
              <a:tr h="630211">
                <a:tc>
                  <a:txBody>
                    <a:bodyPr/>
                    <a:lstStyle/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Затраты на систему защиты на 1 га, руб.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431</a:t>
                      </a:r>
                    </a:p>
                  </a:txBody>
                  <a:tcPr anchor="ctr"/>
                </a:tc>
              </a:tr>
              <a:tr h="51081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Чистый</a:t>
                      </a:r>
                      <a:r>
                        <a:rPr lang="ru-RU" sz="140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доход с 1 га, руб.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23 950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36 769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1968790" cy="1967860"/>
            <a:chOff x="1119258" y="2257147"/>
            <a:chExt cx="1868076" cy="1868076"/>
          </a:xfrm>
          <a:solidFill>
            <a:schemeClr val="accent1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</a:rPr>
              <a:t>АПО «МАКФА»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</a:t>
            </a:r>
            <a:r>
              <a:rPr lang="ru-RU" b="1" dirty="0" smtClean="0">
                <a:solidFill>
                  <a:schemeClr val="tx2"/>
                </a:solidFill>
              </a:rPr>
              <a:t>яровой пшенице с 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" y="497729"/>
            <a:ext cx="1691945" cy="1691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348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41650"/>
              </p:ext>
            </p:extLst>
          </p:nvPr>
        </p:nvGraphicFramePr>
        <p:xfrm>
          <a:off x="2576736" y="1578669"/>
          <a:ext cx="7056784" cy="48134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216"/>
                <a:gridCol w="1296144"/>
                <a:gridCol w="3816424"/>
              </a:tblGrid>
              <a:tr h="3081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1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«Новая пятилетка»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Челябинская  область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ЯЧМЕНЬ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2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Биологизированная система: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Протравливание семян: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Бактофит СК – 2  л\т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Азофит N – 1 л\т, Азофит Р – 1л\т, Гибберсиб – 10 г/га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Всходы – кущение: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Азофит N, – 1,0  л\га,  Азофит Р, – 1,0 л\га, Бактофит СК, - 1,0  л\га</a:t>
                      </a:r>
                      <a:endParaRPr lang="ru-RU" sz="1400" b="0" i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0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26,2 </a:t>
                      </a:r>
                      <a:r>
                        <a:rPr lang="ru-RU" sz="14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(+21%)</a:t>
                      </a:r>
                      <a:endParaRPr lang="ru-RU" sz="1400" b="0" i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2064">
                <a:tc>
                  <a:txBody>
                    <a:bodyPr/>
                    <a:lstStyle/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продукции с 1 га, руб.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36 720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44 540</a:t>
                      </a:r>
                    </a:p>
                  </a:txBody>
                  <a:tcPr anchor="ctr"/>
                </a:tc>
              </a:tr>
              <a:tr h="630211">
                <a:tc>
                  <a:txBody>
                    <a:bodyPr/>
                    <a:lstStyle/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Затраты на систему защиты на 1 га, руб.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431</a:t>
                      </a:r>
                    </a:p>
                  </a:txBody>
                  <a:tcPr anchor="ctr"/>
                </a:tc>
              </a:tr>
              <a:tr h="51081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Чистый</a:t>
                      </a:r>
                      <a:r>
                        <a:rPr lang="ru-RU" sz="140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доход с 1 га, руб.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34 220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44 109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1968790" cy="1967860"/>
            <a:chOff x="1119258" y="2257147"/>
            <a:chExt cx="1868076" cy="1868076"/>
          </a:xfrm>
          <a:solidFill>
            <a:schemeClr val="accent1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ОАО «</a:t>
            </a:r>
            <a:r>
              <a:rPr lang="ru-RU" sz="2400" b="1" dirty="0">
                <a:solidFill>
                  <a:srgbClr val="009900"/>
                </a:solidFill>
              </a:rPr>
              <a:t>Н</a:t>
            </a:r>
            <a:r>
              <a:rPr lang="ru-RU" sz="2400" b="1" dirty="0" smtClean="0">
                <a:solidFill>
                  <a:srgbClr val="009900"/>
                </a:solidFill>
              </a:rPr>
              <a:t>овая пятилетка» </a:t>
            </a:r>
            <a:endParaRPr lang="ru-RU" sz="2400" b="1" dirty="0">
              <a:solidFill>
                <a:srgbClr val="009900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</a:t>
            </a:r>
            <a:r>
              <a:rPr lang="ru-RU" b="1" dirty="0" smtClean="0">
                <a:solidFill>
                  <a:schemeClr val="tx2"/>
                </a:solidFill>
              </a:rPr>
              <a:t>ячмене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с 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5" y="481728"/>
            <a:ext cx="1723271" cy="1691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4050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38005"/>
              </p:ext>
            </p:extLst>
          </p:nvPr>
        </p:nvGraphicFramePr>
        <p:xfrm>
          <a:off x="2216696" y="1830291"/>
          <a:ext cx="7260854" cy="47557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60240"/>
                <a:gridCol w="1368152"/>
                <a:gridCol w="404872"/>
                <a:gridCol w="3327590"/>
              </a:tblGrid>
              <a:tr h="278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4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 ПАО «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Белореченское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Иркутская область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7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РАПС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20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 к системе: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b="1" u="none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Фаза 5-8 листьев: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Бактофит, СК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1 л/га,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Азофит N – 1  л\га, Азофит Р – 1 л\га, Гибберсиб П - 20  г\га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b="1" u="none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Фаза </a:t>
                      </a:r>
                      <a:r>
                        <a:rPr lang="ru-RU" sz="1400" b="1" u="none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бутонизация</a:t>
                      </a:r>
                      <a:r>
                        <a:rPr lang="ru-RU" sz="1400" b="1" u="none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-начало цветения: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Гибберсиб – 20 г/га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b="1" u="none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Появление вредителей: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Лепидоцид 2 л/га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100" b="0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8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26,9 (+6%)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3030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Прибавка урожая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1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1,5 ц на сумму</a:t>
                      </a: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4500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36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 затраты на биопрепараты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+1671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1968790" cy="1967860"/>
            <a:chOff x="1119258" y="2257147"/>
            <a:chExt cx="1868076" cy="1868076"/>
          </a:xfrm>
          <a:solidFill>
            <a:schemeClr val="accent1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</a:rPr>
              <a:t>СХ ПАО «</a:t>
            </a:r>
            <a:r>
              <a:rPr lang="ru-RU" sz="2400" b="1" dirty="0" err="1">
                <a:solidFill>
                  <a:srgbClr val="009900"/>
                </a:solidFill>
              </a:rPr>
              <a:t>Белореченское</a:t>
            </a:r>
            <a:r>
              <a:rPr lang="ru-RU" sz="2400" b="1" dirty="0" smtClean="0">
                <a:solidFill>
                  <a:srgbClr val="009900"/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</a:t>
            </a:r>
            <a:r>
              <a:rPr lang="ru-RU" b="1" dirty="0" smtClean="0">
                <a:solidFill>
                  <a:schemeClr val="tx2"/>
                </a:solidFill>
              </a:rPr>
              <a:t>рапсе с 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1" y="558129"/>
            <a:ext cx="1650315" cy="1567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555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965627"/>
              </p:ext>
            </p:extLst>
          </p:nvPr>
        </p:nvGraphicFramePr>
        <p:xfrm>
          <a:off x="2144688" y="1547053"/>
          <a:ext cx="7344816" cy="48270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8272"/>
                <a:gridCol w="1120921"/>
                <a:gridCol w="409554"/>
                <a:gridCol w="3366069"/>
              </a:tblGrid>
              <a:tr h="2769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 ПАО «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Белореченское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Иркутская область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8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 к системе: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b="1" u="none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Фаза 3-5 листьев: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Бактофит, СК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1 л/га,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Азофит N – 1  л\га, Азофит Р – 1 л\га, Гибберсиб П - 40  г\га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100" b="0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7075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СВ в 1 кг 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сухого вещества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324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75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крахмала  в 1 кг сухого вещества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36,8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8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 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(+10,5%)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09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Прибавка урожая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1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ц на сумму </a:t>
                      </a: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59 200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459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 затраты на 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биопрепараты на 1 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+911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1968790" cy="1967860"/>
            <a:chOff x="1119258" y="2257147"/>
            <a:chExt cx="1868076" cy="1868076"/>
          </a:xfrm>
          <a:solidFill>
            <a:schemeClr val="accent1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</a:rPr>
              <a:t>СХ ПАО «</a:t>
            </a:r>
            <a:r>
              <a:rPr lang="ru-RU" sz="2400" b="1" dirty="0" err="1">
                <a:solidFill>
                  <a:srgbClr val="009900"/>
                </a:solidFill>
              </a:rPr>
              <a:t>Белореченское</a:t>
            </a:r>
            <a:r>
              <a:rPr lang="ru-RU" sz="2400" b="1" dirty="0" smtClean="0">
                <a:solidFill>
                  <a:srgbClr val="009900"/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</a:t>
            </a:r>
            <a:r>
              <a:rPr lang="ru-RU" b="1" dirty="0" smtClean="0">
                <a:solidFill>
                  <a:schemeClr val="tx2"/>
                </a:solidFill>
              </a:rPr>
              <a:t>кукурузе с 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3" y="520374"/>
            <a:ext cx="1793799" cy="1636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54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82783"/>
              </p:ext>
            </p:extLst>
          </p:nvPr>
        </p:nvGraphicFramePr>
        <p:xfrm>
          <a:off x="2576736" y="1578669"/>
          <a:ext cx="7056784" cy="48101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2208"/>
                <a:gridCol w="1224136"/>
                <a:gridCol w="3960440"/>
              </a:tblGrid>
              <a:tr h="3081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1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«Новая пятилетка»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Челябинская  область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ГОРОХ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2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Биологизированная система: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Стеблевание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Азофит N – 1  л\га,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 СК - 1  л\га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Цветение-образование бобов: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Гибберсиб - 15 г\га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40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0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 </a:t>
                      </a:r>
                      <a:r>
                        <a:rPr lang="ru-RU" sz="14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(+18%)</a:t>
                      </a:r>
                      <a:endParaRPr lang="ru-RU" sz="1400" b="0" i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2064">
                <a:tc>
                  <a:txBody>
                    <a:bodyPr/>
                    <a:lstStyle/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продукции с 1 га, руб.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55 440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65 520</a:t>
                      </a:r>
                    </a:p>
                  </a:txBody>
                  <a:tcPr anchor="ctr"/>
                </a:tc>
              </a:tr>
              <a:tr h="630211">
                <a:tc>
                  <a:txBody>
                    <a:bodyPr/>
                    <a:lstStyle/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Затраты на систему защиты на 1 га, руб.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469</a:t>
                      </a:r>
                    </a:p>
                  </a:txBody>
                  <a:tcPr anchor="ctr"/>
                </a:tc>
              </a:tr>
              <a:tr h="51081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Чистый</a:t>
                      </a:r>
                      <a:r>
                        <a:rPr lang="ru-RU" sz="140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доход с 1 га, руб.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52 540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65 051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1968790" cy="1967860"/>
            <a:chOff x="1119258" y="2257147"/>
            <a:chExt cx="1868076" cy="1868076"/>
          </a:xfrm>
          <a:solidFill>
            <a:schemeClr val="accent1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ОАО «</a:t>
            </a:r>
            <a:r>
              <a:rPr lang="ru-RU" sz="2400" b="1" dirty="0">
                <a:solidFill>
                  <a:srgbClr val="009900"/>
                </a:solidFill>
              </a:rPr>
              <a:t>Н</a:t>
            </a:r>
            <a:r>
              <a:rPr lang="ru-RU" sz="2400" b="1" dirty="0" smtClean="0">
                <a:solidFill>
                  <a:srgbClr val="009900"/>
                </a:solidFill>
              </a:rPr>
              <a:t>овая пятилетка» </a:t>
            </a:r>
            <a:endParaRPr lang="ru-RU" sz="2400" b="1" dirty="0">
              <a:solidFill>
                <a:srgbClr val="009900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</a:t>
            </a:r>
            <a:r>
              <a:rPr lang="ru-RU" b="1" dirty="0" smtClean="0">
                <a:solidFill>
                  <a:schemeClr val="tx2"/>
                </a:solidFill>
              </a:rPr>
              <a:t>горохе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с 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7" y="582436"/>
            <a:ext cx="1751927" cy="1622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0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05195"/>
              </p:ext>
            </p:extLst>
          </p:nvPr>
        </p:nvGraphicFramePr>
        <p:xfrm>
          <a:off x="2156917" y="1613247"/>
          <a:ext cx="7231648" cy="50413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4297"/>
                <a:gridCol w="1239761"/>
                <a:gridCol w="260177"/>
                <a:gridCol w="3067413"/>
              </a:tblGrid>
              <a:tr h="278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«Приамурье»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Амурская область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7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СОЯ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20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100" b="0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 к системе: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Фаза цветение-образование бобов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Бактофит, СК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– 2 л/га,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Азофит N – 1  л\га, Азофит Р – 1 л\га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Гибберсиб П - 20  г\га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  <a:tr h="488597">
                <a:tc>
                  <a:txBody>
                    <a:bodyPr/>
                    <a:lstStyle/>
                    <a:p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Урожайность, ц/га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 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(+5%)</a:t>
                      </a:r>
                    </a:p>
                  </a:txBody>
                  <a:tcPr anchor="ctr"/>
                </a:tc>
              </a:tr>
              <a:tr h="430300">
                <a:tc>
                  <a:txBody>
                    <a:bodyPr/>
                    <a:lstStyle/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 реализации, 1 т продукции, руб.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25 000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25 000</a:t>
                      </a:r>
                    </a:p>
                  </a:txBody>
                  <a:tcPr anchor="ctr"/>
                </a:tc>
              </a:tr>
              <a:tr h="393660">
                <a:tc>
                  <a:txBody>
                    <a:bodyPr/>
                    <a:lstStyle/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продукции с 1 га, руб.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39 000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41 000</a:t>
                      </a:r>
                    </a:p>
                  </a:txBody>
                  <a:tcPr anchor="ctr"/>
                </a:tc>
              </a:tr>
              <a:tr h="569516">
                <a:tc>
                  <a:txBody>
                    <a:bodyPr/>
                    <a:lstStyle/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Затраты на систему защиты </a:t>
                      </a:r>
                    </a:p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1 га, руб.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5 000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6 558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9516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Чистый</a:t>
                      </a:r>
                      <a:r>
                        <a:rPr lang="ru-RU" sz="140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доход с 1 га, руб.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34 000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34 442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1968790" cy="1967860"/>
            <a:chOff x="1119258" y="2257147"/>
            <a:chExt cx="1868076" cy="1868076"/>
          </a:xfrm>
          <a:solidFill>
            <a:schemeClr val="accent1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</a:rPr>
              <a:t>ООО </a:t>
            </a:r>
            <a:r>
              <a:rPr lang="ru-RU" sz="2400" b="1" dirty="0" smtClean="0">
                <a:solidFill>
                  <a:srgbClr val="009900"/>
                </a:solidFill>
              </a:rPr>
              <a:t>«</a:t>
            </a:r>
            <a:r>
              <a:rPr lang="ru-RU" sz="2400" b="1" dirty="0">
                <a:solidFill>
                  <a:srgbClr val="009900"/>
                </a:solidFill>
              </a:rPr>
              <a:t>П</a:t>
            </a:r>
            <a:r>
              <a:rPr lang="ru-RU" sz="2400" b="1" dirty="0" smtClean="0">
                <a:solidFill>
                  <a:srgbClr val="009900"/>
                </a:solidFill>
              </a:rPr>
              <a:t>риамурье»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</a:t>
            </a:r>
            <a:r>
              <a:rPr lang="ru-RU" b="1" dirty="0" smtClean="0">
                <a:solidFill>
                  <a:schemeClr val="tx2"/>
                </a:solidFill>
              </a:rPr>
              <a:t>сое с 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3" y="520374"/>
            <a:ext cx="1790201" cy="1724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655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1"/>
          <p:cNvSpPr txBox="1">
            <a:spLocks/>
          </p:cNvSpPr>
          <p:nvPr/>
        </p:nvSpPr>
        <p:spPr>
          <a:xfrm>
            <a:off x="4463742" y="1457914"/>
            <a:ext cx="4248472" cy="385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1" kern="1200" cap="all" spc="-4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2pPr>
            <a:lvl3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3pPr>
            <a:lvl4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4pPr>
            <a:lvl5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5pPr>
            <a:lvl6pPr marL="406405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6pPr>
            <a:lvl7pPr marL="812810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7pPr>
            <a:lvl8pPr marL="1219215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8pPr>
            <a:lvl9pPr marL="1625620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ru-RU" sz="2400" b="1" dirty="0" err="1" smtClean="0">
                <a:solidFill>
                  <a:schemeClr val="tx2"/>
                </a:solidFill>
                <a:latin typeface="+mn-lt"/>
              </a:rPr>
              <a:t>БИОинсектицид</a:t>
            </a:r>
            <a:r>
              <a:rPr lang="ru-RU" sz="2400" b="1" dirty="0" smtClean="0">
                <a:solidFill>
                  <a:schemeClr val="accent6"/>
                </a:solidFill>
                <a:latin typeface="+mn-lt"/>
              </a:rPr>
              <a:t>  </a:t>
            </a:r>
            <a:r>
              <a:rPr lang="ru-RU" sz="2400" b="1" dirty="0" err="1" smtClean="0">
                <a:solidFill>
                  <a:schemeClr val="accent6"/>
                </a:solidFill>
                <a:latin typeface="+mn-lt"/>
              </a:rPr>
              <a:t>биоверт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®</a:t>
            </a: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34" name="Group 5"/>
          <p:cNvGrpSpPr/>
          <p:nvPr/>
        </p:nvGrpSpPr>
        <p:grpSpPr>
          <a:xfrm>
            <a:off x="4179805" y="1903230"/>
            <a:ext cx="3960000" cy="3960000"/>
            <a:chOff x="1119258" y="2257147"/>
            <a:chExt cx="1868076" cy="1868076"/>
          </a:xfrm>
        </p:grpSpPr>
        <p:sp>
          <p:nvSpPr>
            <p:cNvPr id="135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6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7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8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9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0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1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2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4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5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6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80" y="2233458"/>
            <a:ext cx="3092116" cy="3092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4418600" y="160388"/>
            <a:ext cx="4004199" cy="1305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1" kern="1200" cap="all" spc="-4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2pPr>
            <a:lvl3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3pPr>
            <a:lvl4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4pPr>
            <a:lvl5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5pPr>
            <a:lvl6pPr marL="406405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6pPr>
            <a:lvl7pPr marL="812810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7pPr>
            <a:lvl8pPr marL="1219215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8pPr>
            <a:lvl9pPr marL="1625620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rgbClr val="5A7012"/>
                </a:solidFill>
                <a:latin typeface="+mn-lt"/>
              </a:rPr>
              <a:t>Испытания </a:t>
            </a:r>
          </a:p>
          <a:p>
            <a:pPr algn="l"/>
            <a:r>
              <a:rPr lang="ru-RU" sz="3200" b="1" dirty="0" smtClean="0">
                <a:solidFill>
                  <a:srgbClr val="5A7012"/>
                </a:solidFill>
                <a:latin typeface="+mn-lt"/>
              </a:rPr>
              <a:t>по защите против вредителей</a:t>
            </a:r>
            <a:endParaRPr lang="ru-RU" sz="3200" dirty="0">
              <a:solidFill>
                <a:srgbClr val="5A7012"/>
              </a:solidFill>
              <a:latin typeface="+mn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4" y="385936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4" y="3078550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628949" y="2629697"/>
            <a:ext cx="3461912" cy="361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1" kern="1200" cap="all" spc="-4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2pPr>
            <a:lvl3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3pPr>
            <a:lvl4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4pPr>
            <a:lvl5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5pPr>
            <a:lvl6pPr marL="406405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6pPr>
            <a:lvl7pPr marL="812810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7pPr>
            <a:lvl8pPr marL="1219215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8pPr>
            <a:lvl9pPr marL="1625620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9pPr>
          </a:lstStyle>
          <a:p>
            <a:r>
              <a:rPr lang="ru-RU" sz="1400" b="1" i="1" dirty="0" smtClean="0">
                <a:solidFill>
                  <a:schemeClr val="tx2"/>
                </a:solidFill>
                <a:latin typeface="+mn-lt"/>
              </a:rPr>
              <a:t>Яровой рапс                                            Соя</a:t>
            </a:r>
            <a:endParaRPr lang="ru-RU" sz="14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950514" y="5431630"/>
            <a:ext cx="1080120" cy="474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1" kern="1200" cap="all" spc="-4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2pPr>
            <a:lvl3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3pPr>
            <a:lvl4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4pPr>
            <a:lvl5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5pPr>
            <a:lvl6pPr marL="406405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6pPr>
            <a:lvl7pPr marL="812810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7pPr>
            <a:lvl8pPr marL="1219215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8pPr>
            <a:lvl9pPr marL="1625620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9pPr>
          </a:lstStyle>
          <a:p>
            <a:r>
              <a:rPr lang="ru-RU" sz="1400" b="1" i="1" dirty="0" smtClean="0">
                <a:solidFill>
                  <a:schemeClr val="tx2"/>
                </a:solidFill>
                <a:latin typeface="+mn-lt"/>
              </a:rPr>
              <a:t>Яровая пшеница</a:t>
            </a:r>
            <a:endParaRPr lang="ru-RU" sz="14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3728864" y="6008707"/>
            <a:ext cx="4983350" cy="330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11" kern="1200" cap="all" spc="-4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2pPr>
            <a:lvl3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3pPr>
            <a:lvl4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4pPr>
            <a:lvl5pPr algn="l" defTabSz="81139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5pPr>
            <a:lvl6pPr marL="406405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6pPr>
            <a:lvl7pPr marL="812810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7pPr>
            <a:lvl8pPr marL="1219215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8pPr>
            <a:lvl9pPr marL="1625620" algn="l" defTabSz="8113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22">
                <a:solidFill>
                  <a:schemeClr val="accent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ru-RU" sz="1400" b="1" i="1" dirty="0" smtClean="0">
                <a:solidFill>
                  <a:schemeClr val="tx2"/>
                </a:solidFill>
                <a:latin typeface="+mn-lt"/>
              </a:rPr>
              <a:t>Новосибирская область, Томская область, Амурская область, Красноярский край</a:t>
            </a:r>
            <a:endParaRPr lang="ru-RU" sz="1400" i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570574" y="448951"/>
            <a:ext cx="1860426" cy="2096985"/>
            <a:chOff x="850153" y="505"/>
            <a:chExt cx="1784506" cy="1784506"/>
          </a:xfrm>
        </p:grpSpPr>
        <p:sp>
          <p:nvSpPr>
            <p:cNvPr id="24" name="Овал 23"/>
            <p:cNvSpPr/>
            <p:nvPr/>
          </p:nvSpPr>
          <p:spPr>
            <a:xfrm>
              <a:off x="850153" y="505"/>
              <a:ext cx="1784506" cy="1784506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Овал 4"/>
            <p:cNvSpPr/>
            <p:nvPr/>
          </p:nvSpPr>
          <p:spPr>
            <a:xfrm>
              <a:off x="1111488" y="261840"/>
              <a:ext cx="1261836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207" tIns="25400" rIns="98207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115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08137"/>
              </p:ext>
            </p:extLst>
          </p:nvPr>
        </p:nvGraphicFramePr>
        <p:xfrm>
          <a:off x="2216696" y="1830291"/>
          <a:ext cx="7344816" cy="44308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/>
                <a:gridCol w="1080120"/>
                <a:gridCol w="594371"/>
                <a:gridCol w="3366069"/>
              </a:tblGrid>
              <a:tr h="2769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«Фирма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Красноярсксельхозхимснаб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Красноярский край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ФАСОЛЬ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8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Обработка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семенного материала: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Гибберсиб 80 г/га, Бактофит, СК – 1 л/га, Азофит – 2 л/га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1-я обработка: 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Бактофит, СК- 1 л/га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Азофит – 2 л/га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 3-я обработки: 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Бактофит, СК- 3 л/га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фазы </a:t>
                      </a:r>
                      <a:r>
                        <a:rPr lang="ru-RU" sz="1400" kern="1200" baseline="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бутонизации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раза Гибберсиб по 30 г/га</a:t>
                      </a:r>
                      <a:endParaRPr lang="ru-RU" sz="140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100" b="0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38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29,1 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(+12%)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09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Прибавка урожая, ц/га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 ц на сумму </a:t>
                      </a: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11 200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459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 затраты на 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биопрепараты на 1 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+2973 рубля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1968790" cy="1967860"/>
            <a:chOff x="1119258" y="2257147"/>
            <a:chExt cx="1868076" cy="1868076"/>
          </a:xfrm>
          <a:solidFill>
            <a:schemeClr val="accent1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ООО «Фирма </a:t>
            </a:r>
            <a:r>
              <a:rPr lang="ru-RU" sz="2400" b="1" dirty="0" err="1">
                <a:solidFill>
                  <a:srgbClr val="009900"/>
                </a:solidFill>
              </a:rPr>
              <a:t>Красноярсксельхозхимснаб</a:t>
            </a:r>
            <a:r>
              <a:rPr lang="ru-RU" sz="2400" b="1" dirty="0" smtClean="0">
                <a:solidFill>
                  <a:srgbClr val="009900"/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</a:t>
            </a:r>
            <a:r>
              <a:rPr lang="ru-RU" b="1" dirty="0" smtClean="0">
                <a:solidFill>
                  <a:schemeClr val="tx2"/>
                </a:solidFill>
              </a:rPr>
              <a:t>фасоли с 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2" y="520374"/>
            <a:ext cx="1806958" cy="1704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7612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22029"/>
              </p:ext>
            </p:extLst>
          </p:nvPr>
        </p:nvGraphicFramePr>
        <p:xfrm>
          <a:off x="2792760" y="1637832"/>
          <a:ext cx="5849653" cy="4028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9635"/>
                <a:gridCol w="2120009"/>
                <a:gridCol w="2120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ПАРАМЕТРЫ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КОНТРОЛЬ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ОПЫТ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Название предприятия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СПК «Урожай»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Регион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effectLst/>
                        </a:rPr>
                        <a:t>Новосибирская область, Коченевский район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Площадь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30 га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30 га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74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Культура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Яровой рапс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Вредный объект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Капустная моль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Система защиты и питания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</a:rPr>
                        <a:t>Стандарт (</a:t>
                      </a:r>
                      <a:r>
                        <a:rPr lang="ru-RU" sz="11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данадим</a:t>
                      </a:r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</a:rPr>
                        <a:t> эксперт, 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альфаплан</a:t>
                      </a:r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ru-RU" sz="11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</a:rPr>
                        <a:t>Взамен химического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</a:rPr>
                        <a:t>инсектицида опрыскивание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</a:rPr>
                        <a:t>препаратом Биоверт  БВ 3 л/га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</a:rPr>
                        <a:t>при появлении гусениц</a:t>
                      </a:r>
                      <a:endParaRPr lang="ru-RU" sz="11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38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Оценка биологической активности, %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75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75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Урожайность, ц/га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СПК «Урожай»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препарата </a:t>
            </a:r>
            <a:r>
              <a:rPr lang="ru-RU" b="1" dirty="0" smtClean="0">
                <a:solidFill>
                  <a:schemeClr val="tx2"/>
                </a:solidFill>
              </a:rPr>
              <a:t>БИОВЕРТ </a:t>
            </a:r>
            <a:r>
              <a:rPr lang="ru-RU" b="1" dirty="0">
                <a:solidFill>
                  <a:schemeClr val="tx2"/>
                </a:solidFill>
              </a:rPr>
              <a:t>БВ на </a:t>
            </a:r>
            <a:r>
              <a:rPr lang="ru-RU" b="1" dirty="0" smtClean="0">
                <a:solidFill>
                  <a:schemeClr val="tx2"/>
                </a:solidFill>
              </a:rPr>
              <a:t>рапсе против </a:t>
            </a:r>
            <a:r>
              <a:rPr lang="ru-RU" b="1" dirty="0">
                <a:solidFill>
                  <a:schemeClr val="tx2"/>
                </a:solidFill>
              </a:rPr>
              <a:t>гусениц капустной моли</a:t>
            </a:r>
          </a:p>
        </p:txBody>
      </p:sp>
      <p:grpSp>
        <p:nvGrpSpPr>
          <p:cNvPr id="29" name="Group 5"/>
          <p:cNvGrpSpPr/>
          <p:nvPr/>
        </p:nvGrpSpPr>
        <p:grpSpPr>
          <a:xfrm>
            <a:off x="175898" y="381020"/>
            <a:ext cx="2455840" cy="2455840"/>
            <a:chOff x="1119258" y="2257147"/>
            <a:chExt cx="1868076" cy="1868076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" y="497729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7" y="2996952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7" y="4636748"/>
            <a:ext cx="1344600" cy="13446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323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90382"/>
              </p:ext>
            </p:extLst>
          </p:nvPr>
        </p:nvGraphicFramePr>
        <p:xfrm>
          <a:off x="2792760" y="1637832"/>
          <a:ext cx="5849653" cy="4196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9635"/>
                <a:gridCol w="2120009"/>
                <a:gridCol w="2120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ПАРАМЕТРЫ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КОНТРОЛЬ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ОПЫТ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Название предприятия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КФХ «</a:t>
                      </a:r>
                      <a:r>
                        <a:rPr lang="ru-RU" sz="1800" b="1" i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Летяжье</a:t>
                      </a:r>
                      <a:r>
                        <a:rPr lang="ru-RU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Регион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Томская область, </a:t>
                      </a:r>
                      <a:r>
                        <a:rPr lang="ru-RU" sz="12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Кожевниковский</a:t>
                      </a:r>
                      <a:r>
                        <a:rPr lang="ru-RU" sz="12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Площадь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30 га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30 га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74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Культура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Яровой рапс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Вредный объект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Капустная тля, капустная моль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Система защиты и питания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</a:rPr>
                        <a:t>Стандарт</a:t>
                      </a:r>
                      <a:endParaRPr lang="ru-RU" sz="11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Опрыскивание </a:t>
                      </a:r>
                    </a:p>
                    <a:p>
                      <a:r>
                        <a:rPr lang="ru-RU" sz="11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препаратом Биоверт 3 л/га </a:t>
                      </a:r>
                    </a:p>
                    <a:p>
                      <a:r>
                        <a:rPr lang="ru-RU" sz="11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появлении гусениц</a:t>
                      </a:r>
                    </a:p>
                    <a:p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Гибберсиб – 30 г/га</a:t>
                      </a:r>
                      <a:endParaRPr lang="ru-RU" sz="1100" b="0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38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Оценка биологической активности, %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90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92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Урожайность, ц/га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22,4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23,9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2455840" cy="2455840"/>
            <a:chOff x="1119258" y="2257147"/>
            <a:chExt cx="1868076" cy="1868076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" y="497729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7" y="2838283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38" y="2848953"/>
            <a:ext cx="1440000" cy="1440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7" y="4581128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КФХ 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Летяжье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препарата </a:t>
            </a:r>
            <a:r>
              <a:rPr lang="ru-RU" b="1" dirty="0" smtClean="0">
                <a:solidFill>
                  <a:schemeClr val="tx2"/>
                </a:solidFill>
              </a:rPr>
              <a:t>БИОВЕРТ </a:t>
            </a:r>
            <a:r>
              <a:rPr lang="ru-RU" b="1" dirty="0">
                <a:solidFill>
                  <a:schemeClr val="tx2"/>
                </a:solidFill>
              </a:rPr>
              <a:t>БВ на </a:t>
            </a:r>
            <a:r>
              <a:rPr lang="ru-RU" b="1" dirty="0" smtClean="0">
                <a:solidFill>
                  <a:schemeClr val="tx2"/>
                </a:solidFill>
              </a:rPr>
              <a:t>яровом рапсе против капустной тли и  </a:t>
            </a:r>
            <a:r>
              <a:rPr lang="ru-RU" b="1" dirty="0">
                <a:solidFill>
                  <a:schemeClr val="tx2"/>
                </a:solidFill>
              </a:rPr>
              <a:t>гусениц капустной моли</a:t>
            </a:r>
          </a:p>
        </p:txBody>
      </p:sp>
    </p:spTree>
    <p:extLst>
      <p:ext uri="{BB962C8B-B14F-4D97-AF65-F5344CB8AC3E}">
        <p14:creationId xmlns:p14="http://schemas.microsoft.com/office/powerpoint/2010/main" val="3147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70570"/>
              </p:ext>
            </p:extLst>
          </p:nvPr>
        </p:nvGraphicFramePr>
        <p:xfrm>
          <a:off x="2216696" y="1830291"/>
          <a:ext cx="7344816" cy="40952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/>
                <a:gridCol w="1080120"/>
                <a:gridCol w="594371"/>
                <a:gridCol w="3366069"/>
              </a:tblGrid>
              <a:tr h="2769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«Птицефабрика Заря»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Красноярский край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ЯРОВАЯ  ПШЕНИЦА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8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Опрыскивание растений препаратом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Биоверт при появлении вредителей</a:t>
                      </a:r>
                    </a:p>
                    <a:p>
                      <a:pPr marL="0" marR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трипса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норме 3 л/га.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100" b="0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717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Биологическая эффективность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82 %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8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т/га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51,7 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(+9%)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09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Прибавка урожая, т/га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+4,3</a:t>
                      </a:r>
                      <a:r>
                        <a:rPr lang="ru-RU" sz="14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 на сумму 5160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459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 затраты на 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биопрепараты на 1 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1150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1968790" cy="1967860"/>
            <a:chOff x="1119258" y="2257147"/>
            <a:chExt cx="1868076" cy="1868076"/>
          </a:xfrm>
          <a:solidFill>
            <a:schemeClr val="accent1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ОАО «Птицефабрика Заря»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</a:t>
            </a:r>
            <a:r>
              <a:rPr lang="ru-RU" b="1" dirty="0" smtClean="0">
                <a:solidFill>
                  <a:schemeClr val="tx2"/>
                </a:solidFill>
              </a:rPr>
              <a:t>яровой пшенице против пшеничного </a:t>
            </a:r>
            <a:r>
              <a:rPr lang="ru-RU" b="1" dirty="0" err="1" smtClean="0">
                <a:solidFill>
                  <a:schemeClr val="tx2"/>
                </a:solidFill>
              </a:rPr>
              <a:t>трипса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0" y="535705"/>
            <a:ext cx="1823472" cy="169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9153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16719"/>
              </p:ext>
            </p:extLst>
          </p:nvPr>
        </p:nvGraphicFramePr>
        <p:xfrm>
          <a:off x="2792760" y="1637832"/>
          <a:ext cx="5849653" cy="386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9635"/>
                <a:gridCol w="2120009"/>
                <a:gridCol w="2120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ПАРАМЕТРЫ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КОНТРОЛЬ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ОПЫТ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Название предприятия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«Сибирская Нива Органик»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Регион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Новосибирская область, </a:t>
                      </a:r>
                      <a:r>
                        <a:rPr lang="ru-RU" sz="12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Маслянинский</a:t>
                      </a:r>
                      <a:r>
                        <a:rPr lang="ru-RU" sz="12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Площадь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30 га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30 га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74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Культура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</a:rPr>
                        <a:t>Яровой рапс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Вредный объект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Капустная тля, капустная моль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Система защиты и питания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</a:rPr>
                        <a:t>Стандарт</a:t>
                      </a:r>
                      <a:endParaRPr lang="ru-RU" sz="11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Опрыскивание </a:t>
                      </a:r>
                    </a:p>
                    <a:p>
                      <a:r>
                        <a:rPr lang="ru-RU" sz="11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препаратом Биоверт </a:t>
                      </a:r>
                    </a:p>
                    <a:p>
                      <a:r>
                        <a:rPr lang="ru-RU" sz="11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л/га при появлении гусениц</a:t>
                      </a:r>
                    </a:p>
                  </a:txBody>
                  <a:tcPr anchor="ctr"/>
                </a:tc>
              </a:tr>
              <a:tr h="3038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Оценка биологической активности, %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87-89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90-92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Урожайность, ц/га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24,1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25,6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2455840" cy="2455840"/>
            <a:chOff x="1119258" y="2257147"/>
            <a:chExt cx="1868076" cy="1868076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" y="497729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ООО «Сибирская Нива Органик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препарата </a:t>
            </a:r>
            <a:r>
              <a:rPr lang="ru-RU" b="1" dirty="0" smtClean="0">
                <a:solidFill>
                  <a:schemeClr val="tx2"/>
                </a:solidFill>
              </a:rPr>
              <a:t>БИОВЕРТ </a:t>
            </a:r>
            <a:r>
              <a:rPr lang="ru-RU" b="1" dirty="0">
                <a:solidFill>
                  <a:schemeClr val="tx2"/>
                </a:solidFill>
              </a:rPr>
              <a:t>БВ на </a:t>
            </a:r>
            <a:r>
              <a:rPr lang="ru-RU" b="1" dirty="0" smtClean="0">
                <a:solidFill>
                  <a:schemeClr val="tx2"/>
                </a:solidFill>
              </a:rPr>
              <a:t>яровом рапсе против капустной тли и  </a:t>
            </a:r>
            <a:r>
              <a:rPr lang="ru-RU" b="1" dirty="0">
                <a:solidFill>
                  <a:schemeClr val="tx2"/>
                </a:solidFill>
              </a:rPr>
              <a:t>гусениц капустной моли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7" y="2838283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38" y="2848953"/>
            <a:ext cx="1440000" cy="1440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7" y="4581128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151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38768"/>
              </p:ext>
            </p:extLst>
          </p:nvPr>
        </p:nvGraphicFramePr>
        <p:xfrm>
          <a:off x="2792760" y="1637832"/>
          <a:ext cx="6264696" cy="3942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9635"/>
                <a:gridCol w="2120009"/>
                <a:gridCol w="2535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«Агрофирма </a:t>
                      </a:r>
                      <a:r>
                        <a:rPr lang="ru-RU" sz="1400" b="1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Межениновская</a:t>
                      </a:r>
                      <a:r>
                        <a:rPr lang="ru-RU" sz="1400" b="1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Томская область, с. </a:t>
                      </a:r>
                      <a:r>
                        <a:rPr lang="ru-RU" sz="14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Баткат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га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га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43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Яровая пшеница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Вредный объект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Пшеничный </a:t>
                      </a:r>
                      <a:r>
                        <a:rPr lang="ru-RU" sz="1400" b="1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трипс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Опрыскивание 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препаратом Биоверт 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л/га при появлении </a:t>
                      </a:r>
                      <a:r>
                        <a:rPr lang="ru-RU" sz="14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трипса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38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биологической активности, %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35,7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(+10%)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2455840" cy="2455840"/>
            <a:chOff x="1119258" y="2257147"/>
            <a:chExt cx="1868076" cy="1868076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ООО «Агрофирма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Межениновская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препарата </a:t>
            </a:r>
            <a:r>
              <a:rPr lang="ru-RU" b="1" dirty="0" smtClean="0">
                <a:solidFill>
                  <a:schemeClr val="tx2"/>
                </a:solidFill>
              </a:rPr>
              <a:t>БИОВЕРТ </a:t>
            </a:r>
            <a:r>
              <a:rPr lang="ru-RU" b="1" dirty="0">
                <a:solidFill>
                  <a:schemeClr val="tx2"/>
                </a:solidFill>
              </a:rPr>
              <a:t>БВ </a:t>
            </a:r>
            <a:r>
              <a:rPr lang="ru-RU" b="1" dirty="0" smtClean="0">
                <a:solidFill>
                  <a:schemeClr val="tx2"/>
                </a:solidFill>
              </a:rPr>
              <a:t>на яровой </a:t>
            </a:r>
            <a:r>
              <a:rPr lang="ru-RU" b="1" dirty="0">
                <a:solidFill>
                  <a:schemeClr val="tx2"/>
                </a:solidFill>
              </a:rPr>
              <a:t>пшенице </a:t>
            </a:r>
            <a:r>
              <a:rPr lang="ru-RU" b="1" dirty="0" smtClean="0">
                <a:solidFill>
                  <a:schemeClr val="tx2"/>
                </a:solidFill>
              </a:rPr>
              <a:t>против пшеничного </a:t>
            </a:r>
            <a:r>
              <a:rPr lang="ru-RU" b="1" dirty="0" err="1">
                <a:solidFill>
                  <a:schemeClr val="tx2"/>
                </a:solidFill>
              </a:rPr>
              <a:t>трипса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" y="497729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139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5964"/>
              </p:ext>
            </p:extLst>
          </p:nvPr>
        </p:nvGraphicFramePr>
        <p:xfrm>
          <a:off x="2576736" y="1637832"/>
          <a:ext cx="6840760" cy="4648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936104"/>
                <a:gridCol w="216024"/>
                <a:gridCol w="36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«Сибирская Нива Органик»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Новосибирская область, </a:t>
                      </a:r>
                      <a:r>
                        <a:rPr lang="ru-RU" sz="14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Маслянинский</a:t>
                      </a:r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3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СОЯ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 к системе защиты:</a:t>
                      </a:r>
                    </a:p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Обработка семенного материала </a:t>
                      </a:r>
                    </a:p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Бактофит, СП – 0,1 кг/га, Азофит – 1 л/га</a:t>
                      </a:r>
                    </a:p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Фаза тройчатый лист: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Бактофит, СК- 2 л/га</a:t>
                      </a:r>
                    </a:p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Азофит – 2 л/га, Гибберсиб – 40 г/га</a:t>
                      </a:r>
                    </a:p>
                    <a:p>
                      <a:pPr marL="0" marR="0" lvl="0" indent="0" algn="l" defTabSz="812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Фаза ветвление-цветение: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Бактофит, СК- 2 л/га, Азофит – 2 л/га, Гибберсиб – 40 г/га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бобов на растении, </a:t>
                      </a:r>
                      <a:r>
                        <a:rPr lang="ru-RU" sz="14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  (+7,5%)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Прибавка урожая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1 г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ц на сумму 5600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 затраты на биопрепараты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1 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+3345 руб.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2112806" cy="2042681"/>
            <a:chOff x="1119258" y="2257147"/>
            <a:chExt cx="1868076" cy="1868076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7" y="712227"/>
            <a:ext cx="1704582" cy="1487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ООО «Сибирская Нива Органик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биологических препаратов на сое с целью повышения урожайности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43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26738"/>
              </p:ext>
            </p:extLst>
          </p:nvPr>
        </p:nvGraphicFramePr>
        <p:xfrm>
          <a:off x="2792760" y="1637832"/>
          <a:ext cx="6552728" cy="4673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34362"/>
                <a:gridCol w="1133937"/>
                <a:gridCol w="200106"/>
                <a:gridCol w="32843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предприятия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«Весна»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Кемеровская область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 га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 га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43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защиты и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 к системе: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протравливание клубней: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Бактофит, СК 9 л/га  + Гибберсиб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г/га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40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15-25 см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Бактофит СК - 2 л/га</a:t>
                      </a: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Гибберсиб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г/га</a:t>
                      </a:r>
                      <a:endParaRPr lang="ru-RU" sz="1400" b="0" i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100" b="0" i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Урожайность, т/га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(+28%)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684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клубней на куст, </a:t>
                      </a:r>
                      <a:r>
                        <a:rPr lang="ru-RU" sz="140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Прибавка урожая, т/га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т на сумму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63 000 руб.</a:t>
                      </a:r>
                      <a:endParaRPr lang="ru-RU" sz="1400" b="1" i="0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 затраты на 1 га</a:t>
                      </a:r>
                      <a:endParaRPr lang="ru-RU" sz="14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+ 3396 руб.</a:t>
                      </a:r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9" name="Group 5"/>
          <p:cNvGrpSpPr/>
          <p:nvPr/>
        </p:nvGrpSpPr>
        <p:grpSpPr>
          <a:xfrm>
            <a:off x="175898" y="381020"/>
            <a:ext cx="2455840" cy="2455840"/>
            <a:chOff x="1119258" y="2257147"/>
            <a:chExt cx="1868076" cy="1868076"/>
          </a:xfrm>
          <a:solidFill>
            <a:schemeClr val="accent2">
              <a:lumMod val="7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1290" y="520374"/>
            <a:ext cx="5872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ООО «Весна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Испытания </a:t>
            </a:r>
            <a:r>
              <a:rPr lang="ru-RU" b="1" dirty="0">
                <a:solidFill>
                  <a:schemeClr val="tx2"/>
                </a:solidFill>
              </a:rPr>
              <a:t>биологических препаратов на картофеле с </a:t>
            </a:r>
            <a:r>
              <a:rPr lang="ru-RU" b="1" dirty="0" smtClean="0">
                <a:solidFill>
                  <a:schemeClr val="tx2"/>
                </a:solidFill>
              </a:rPr>
              <a:t>целью повышения </a:t>
            </a:r>
            <a:r>
              <a:rPr lang="ru-RU" b="1" dirty="0">
                <a:solidFill>
                  <a:schemeClr val="tx2"/>
                </a:solidFill>
              </a:rPr>
              <a:t>урожайности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" y="530415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9824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2391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anchor="t" anchorCtr="0">
        <a:spAutoFit/>
      </a:bodyPr>
      <a:lstStyle>
        <a:defPPr>
          <a:defRPr sz="1800" b="1" baseline="30000" dirty="0" smtClean="0">
            <a:solidFill>
              <a:schemeClr val="tx2">
                <a:lumMod val="95000"/>
                <a:lumOff val="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3_TS102922391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18627</TotalTime>
  <Words>1869</Words>
  <Application>Microsoft Office PowerPoint</Application>
  <PresentationFormat>Лист A4 (210x297 мм)</PresentationFormat>
  <Paragraphs>546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TS102922391</vt:lpstr>
      <vt:lpstr>3_TS102922391</vt:lpstr>
      <vt:lpstr>2020  ООО ПО «СИББИОФАРМ» полевые Испытания  Биоверт®БВ бактофит® азофит® гибберсиб® лепидоцид®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ПО «Сиббиофарм»</dc:title>
  <dc:creator>pc</dc:creator>
  <cp:lastModifiedBy>pc</cp:lastModifiedBy>
  <cp:revision>548</cp:revision>
  <cp:lastPrinted>2020-08-24T09:29:47Z</cp:lastPrinted>
  <dcterms:created xsi:type="dcterms:W3CDTF">2018-10-04T02:53:51Z</dcterms:created>
  <dcterms:modified xsi:type="dcterms:W3CDTF">2021-02-25T01:37:49Z</dcterms:modified>
</cp:coreProperties>
</file>